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57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58" r:id="rId16"/>
    <p:sldId id="272" r:id="rId17"/>
    <p:sldId id="271" r:id="rId18"/>
    <p:sldId id="273" r:id="rId19"/>
    <p:sldId id="274" r:id="rId20"/>
    <p:sldId id="275" r:id="rId21"/>
    <p:sldId id="277" r:id="rId22"/>
    <p:sldId id="276" r:id="rId23"/>
    <p:sldId id="278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без заголовка" id="{0E79D796-3F76-4611-A19D-44EB5C476198}">
          <p14:sldIdLst>
            <p14:sldId id="266"/>
            <p14:sldId id="256"/>
            <p14:sldId id="257"/>
            <p14:sldId id="259"/>
            <p14:sldId id="261"/>
            <p14:sldId id="260"/>
            <p14:sldId id="262"/>
            <p14:sldId id="263"/>
            <p14:sldId id="264"/>
            <p14:sldId id="265"/>
            <p14:sldId id="267"/>
            <p14:sldId id="268"/>
            <p14:sldId id="269"/>
            <p14:sldId id="270"/>
            <p14:sldId id="258"/>
            <p14:sldId id="272"/>
            <p14:sldId id="271"/>
            <p14:sldId id="273"/>
            <p14:sldId id="274"/>
            <p14:sldId id="275"/>
            <p14:sldId id="277"/>
            <p14:sldId id="276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238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5982F-8DE6-4D4A-B56D-D95EF4392BDA}" type="datetimeFigureOut">
              <a:rPr lang="ru-RU" smtClean="0"/>
              <a:t>11.06.2021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6E86-56C5-4475-8081-C23DF4F0B09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4626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5982F-8DE6-4D4A-B56D-D95EF4392BDA}" type="datetimeFigureOut">
              <a:rPr lang="ru-RU" smtClean="0"/>
              <a:t>11.06.2021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6E86-56C5-4475-8081-C23DF4F0B09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9194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5982F-8DE6-4D4A-B56D-D95EF4392BDA}" type="datetimeFigureOut">
              <a:rPr lang="ru-RU" smtClean="0"/>
              <a:t>11.06.2021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6E86-56C5-4475-8081-C23DF4F0B09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1955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5982F-8DE6-4D4A-B56D-D95EF4392BDA}" type="datetimeFigureOut">
              <a:rPr lang="ru-RU" smtClean="0"/>
              <a:t>11.06.2021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6E86-56C5-4475-8081-C23DF4F0B09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6244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5982F-8DE6-4D4A-B56D-D95EF4392BDA}" type="datetimeFigureOut">
              <a:rPr lang="ru-RU" smtClean="0"/>
              <a:t>11.06.2021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6E86-56C5-4475-8081-C23DF4F0B09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8100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5982F-8DE6-4D4A-B56D-D95EF4392BDA}" type="datetimeFigureOut">
              <a:rPr lang="ru-RU" smtClean="0"/>
              <a:t>11.06.2021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6E86-56C5-4475-8081-C23DF4F0B09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9150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5982F-8DE6-4D4A-B56D-D95EF4392BDA}" type="datetimeFigureOut">
              <a:rPr lang="ru-RU" smtClean="0"/>
              <a:t>11.06.2021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6E86-56C5-4475-8081-C23DF4F0B09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8628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5982F-8DE6-4D4A-B56D-D95EF4392BDA}" type="datetimeFigureOut">
              <a:rPr lang="ru-RU" smtClean="0"/>
              <a:t>11.06.2021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6E86-56C5-4475-8081-C23DF4F0B09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7154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5982F-8DE6-4D4A-B56D-D95EF4392BDA}" type="datetimeFigureOut">
              <a:rPr lang="ru-RU" smtClean="0"/>
              <a:t>11.06.2021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6E86-56C5-4475-8081-C23DF4F0B09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4017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5982F-8DE6-4D4A-B56D-D95EF4392BDA}" type="datetimeFigureOut">
              <a:rPr lang="ru-RU" smtClean="0"/>
              <a:t>11.06.2021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6E86-56C5-4475-8081-C23DF4F0B09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6197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5982F-8DE6-4D4A-B56D-D95EF4392BDA}" type="datetimeFigureOut">
              <a:rPr lang="ru-RU" smtClean="0"/>
              <a:t>11.06.2021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6E86-56C5-4475-8081-C23DF4F0B09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1281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5982F-8DE6-4D4A-B56D-D95EF4392BDA}" type="datetimeFigureOut">
              <a:rPr lang="ru-RU" smtClean="0"/>
              <a:t>11.06.2021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96E86-56C5-4475-8081-C23DF4F0B09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774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hyperlink" Target="http://www.conf/" TargetMode="External"/><Relationship Id="rId7" Type="http://schemas.openxmlformats.org/officeDocument/2006/relationships/image" Target="../media/image7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8.png"/><Relationship Id="rId7" Type="http://schemas.openxmlformats.org/officeDocument/2006/relationships/image" Target="../media/image1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Students testing application</a:t>
            </a:r>
            <a:endParaRPr lang="ru-RU" dirty="0"/>
          </a:p>
        </p:txBody>
      </p:sp>
      <p:pic>
        <p:nvPicPr>
          <p:cNvPr id="1026" name="Picture 2" descr="Student Exam Results by eGovernment Authority Bahrai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331" y="1530471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9682223" y="6016471"/>
            <a:ext cx="24654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   </a:t>
            </a:r>
            <a:r>
              <a:rPr lang="en-US" i="0" dirty="0" smtClean="0">
                <a:solidFill>
                  <a:srgbClr val="000000"/>
                </a:solidFill>
                <a:effectLst/>
                <a:latin typeface="+mj-lt"/>
              </a:rPr>
              <a:t>Student:</a:t>
            </a:r>
          </a:p>
          <a:p>
            <a:r>
              <a:rPr lang="en-US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+mj-lt"/>
              </a:rPr>
              <a:t>    Hundarchuk Vladyslav</a:t>
            </a:r>
            <a:endParaRPr lang="ru-RU" dirty="0">
              <a:latin typeface="+mj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110222" y="6293470"/>
            <a:ext cx="15104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   </a:t>
            </a:r>
            <a:r>
              <a:rPr lang="en-US" i="0" dirty="0" smtClean="0">
                <a:solidFill>
                  <a:srgbClr val="000000"/>
                </a:solidFill>
                <a:effectLst/>
                <a:latin typeface="+mj-lt"/>
              </a:rPr>
              <a:t>Kyiv-2021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7262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2413" y="74361"/>
            <a:ext cx="10515600" cy="891251"/>
          </a:xfrm>
        </p:spPr>
        <p:txBody>
          <a:bodyPr/>
          <a:lstStyle/>
          <a:p>
            <a:pPr algn="ctr"/>
            <a:r>
              <a:rPr lang="en-US" dirty="0" smtClean="0"/>
              <a:t>Task Containers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40" y="1485154"/>
            <a:ext cx="3935020" cy="3003632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-214775" y="1055830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Crud API </a:t>
            </a:r>
            <a:r>
              <a:rPr lang="en-US" sz="1600" b="1" dirty="0" smtClean="0"/>
              <a:t>container:</a:t>
            </a:r>
            <a:endParaRPr lang="ru-RU" sz="16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982" y="1485154"/>
            <a:ext cx="3568711" cy="300363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922" y="1485154"/>
            <a:ext cx="3750398" cy="3003632"/>
          </a:xfrm>
          <a:prstGeom prst="rect">
            <a:avLst/>
          </a:prstGeom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3971403" y="995685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Test Process API </a:t>
            </a:r>
            <a:r>
              <a:rPr lang="en-US" sz="1600" b="1" dirty="0" smtClean="0"/>
              <a:t>container</a:t>
            </a:r>
            <a:r>
              <a:rPr lang="ru-RU" sz="1600" b="1" dirty="0" smtClean="0"/>
              <a:t>:</a:t>
            </a:r>
            <a:endParaRPr lang="ru-RU" sz="1600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874001" y="1047902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Authorization API </a:t>
            </a:r>
            <a:r>
              <a:rPr lang="en-US" sz="1600" b="1" dirty="0" smtClean="0"/>
              <a:t>container</a:t>
            </a:r>
            <a:r>
              <a:rPr lang="ru-RU" sz="1600" b="1" dirty="0" smtClean="0"/>
              <a:t>:</a:t>
            </a:r>
            <a:endParaRPr lang="ru-RU" sz="1600" dirty="0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-214776" y="5094447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Gateway API </a:t>
            </a:r>
            <a:r>
              <a:rPr lang="en-US" sz="1600" b="1" dirty="0" smtClean="0"/>
              <a:t>container</a:t>
            </a:r>
            <a:r>
              <a:rPr lang="ru-RU" sz="1600" b="1" dirty="0" smtClean="0"/>
              <a:t>:</a:t>
            </a:r>
            <a:endParaRPr lang="ru-RU" sz="160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8156" y="4533075"/>
            <a:ext cx="9020537" cy="2254269"/>
          </a:xfrm>
          <a:prstGeom prst="rect">
            <a:avLst/>
          </a:prstGeom>
        </p:spPr>
      </p:pic>
      <p:pic>
        <p:nvPicPr>
          <p:cNvPr id="8202" name="Picture 10" descr="Dial D for Docker: Part 2 - Images and Containers | by Rahul | Lethal Brai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137" y="32269"/>
            <a:ext cx="1335667" cy="1039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831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6114" y="0"/>
            <a:ext cx="10515600" cy="833377"/>
          </a:xfrm>
        </p:spPr>
        <p:txBody>
          <a:bodyPr/>
          <a:lstStyle/>
          <a:p>
            <a:pPr algn="ctr"/>
            <a:r>
              <a:rPr lang="en-US" dirty="0" smtClean="0"/>
              <a:t>ECS Cluster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14" y="1213331"/>
            <a:ext cx="10370917" cy="2881891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3768054" y="869813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Cluster</a:t>
            </a:r>
            <a:r>
              <a:rPr lang="uk-UA" sz="1600" b="1" dirty="0" smtClean="0"/>
              <a:t>:</a:t>
            </a:r>
            <a:endParaRPr lang="ru-RU" sz="1600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-500581" y="4319593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Cluster </a:t>
            </a:r>
            <a:r>
              <a:rPr lang="en-US" sz="1600" b="1" dirty="0" smtClean="0"/>
              <a:t>task</a:t>
            </a:r>
            <a:r>
              <a:rPr lang="uk-UA" sz="1600" b="1" dirty="0" smtClean="0"/>
              <a:t>:</a:t>
            </a:r>
            <a:endParaRPr lang="ru-RU" sz="16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75" y="4704628"/>
            <a:ext cx="2476982" cy="199132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848" y="4667693"/>
            <a:ext cx="8638572" cy="2028261"/>
          </a:xfrm>
          <a:prstGeom prst="rect">
            <a:avLst/>
          </a:prstGeom>
        </p:spPr>
      </p:pic>
      <p:sp>
        <p:nvSpPr>
          <p:cNvPr id="11" name="Заголовок 1"/>
          <p:cNvSpPr txBox="1">
            <a:spLocks/>
          </p:cNvSpPr>
          <p:nvPr/>
        </p:nvSpPr>
        <p:spPr>
          <a:xfrm>
            <a:off x="5473366" y="4282658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Inside </a:t>
            </a:r>
            <a:r>
              <a:rPr lang="en-US" sz="1600" b="1" dirty="0" smtClean="0"/>
              <a:t>task</a:t>
            </a:r>
            <a:r>
              <a:rPr lang="uk-UA" sz="1600" b="1" dirty="0" smtClean="0"/>
              <a:t>:</a:t>
            </a:r>
            <a:endParaRPr lang="ru-RU" sz="1600" dirty="0"/>
          </a:p>
        </p:txBody>
      </p:sp>
      <p:pic>
        <p:nvPicPr>
          <p:cNvPr id="12" name="Picture 2" descr="Amazon EC2 Container Service - Reviews, Pros &amp;amp; Cons | Companies using Amazon  EC2 Container Servic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220" y="75857"/>
            <a:ext cx="672296" cy="672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869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Jenkins scripts</a:t>
            </a: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712337" y="1737915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Script for remove task definition from cluster:</a:t>
            </a:r>
            <a:endParaRPr lang="ru-RU" sz="16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19" y="2265985"/>
            <a:ext cx="4828392" cy="176779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1" y="2265984"/>
            <a:ext cx="6499184" cy="4366309"/>
          </a:xfrm>
          <a:prstGeom prst="rect">
            <a:avLst/>
          </a:prstGeom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6744676" y="1723870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Definition of containers in task definition:</a:t>
            </a:r>
            <a:endParaRPr lang="ru-RU" sz="1600" dirty="0"/>
          </a:p>
        </p:txBody>
      </p:sp>
      <p:pic>
        <p:nvPicPr>
          <p:cNvPr id="10242" name="Picture 2" descr="Bash Logo Media Assets - Download Bash shell logo - Bourne-again shell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337" y="492858"/>
            <a:ext cx="990319" cy="99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159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Jenkins Jobs (Path one)</a:t>
            </a: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5629650" y="1674574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Authorization API CI/CD job:</a:t>
            </a:r>
            <a:endParaRPr lang="ru-RU" sz="16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520" y="2122950"/>
            <a:ext cx="7911296" cy="248770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67" y="4824217"/>
            <a:ext cx="8003893" cy="1889110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-162022" y="4225621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CRUD API CI/CD job:</a:t>
            </a:r>
            <a:endParaRPr lang="ru-RU" sz="1600" dirty="0"/>
          </a:p>
        </p:txBody>
      </p:sp>
      <p:pic>
        <p:nvPicPr>
          <p:cNvPr id="12290" name="Picture 2" descr="Установка Jenkins в Linux — Alexey ❌ Skobk.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158" y="249430"/>
            <a:ext cx="1425144" cy="142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129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Jenkins Jobs (Path two)</a:t>
            </a: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6569364" y="1519050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Test Process API CI/CD job:</a:t>
            </a:r>
            <a:endParaRPr lang="ru-RU" sz="1600" dirty="0"/>
          </a:p>
        </p:txBody>
      </p:sp>
      <p:pic>
        <p:nvPicPr>
          <p:cNvPr id="5" name="Picture 2" descr="Установка Jenkins в Linux — Alexey ❌ Skobk.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158" y="249430"/>
            <a:ext cx="1425144" cy="142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494" y="2024885"/>
            <a:ext cx="7239965" cy="261009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430" y="4755776"/>
            <a:ext cx="7060557" cy="1956335"/>
          </a:xfrm>
          <a:prstGeom prst="rect">
            <a:avLst/>
          </a:prstGeom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396458" y="4249941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Gateway API CI/CD job: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905901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051" y="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Github Repositories</a:t>
            </a: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-679987" y="1738236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Backend Repositories:</a:t>
            </a:r>
            <a:endParaRPr lang="ru-RU" sz="16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35" y="2170819"/>
            <a:ext cx="2430475" cy="333290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815" y="1510757"/>
            <a:ext cx="2896264" cy="28402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816" y="1464763"/>
            <a:ext cx="2718242" cy="199609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4441" y="3979857"/>
            <a:ext cx="3491817" cy="269596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386" y="4690768"/>
            <a:ext cx="2549356" cy="2097783"/>
          </a:xfrm>
          <a:prstGeom prst="rect">
            <a:avLst/>
          </a:prstGeom>
        </p:spPr>
      </p:pic>
      <p:sp>
        <p:nvSpPr>
          <p:cNvPr id="10" name="Заголовок 1"/>
          <p:cNvSpPr txBox="1">
            <a:spLocks/>
          </p:cNvSpPr>
          <p:nvPr/>
        </p:nvSpPr>
        <p:spPr>
          <a:xfrm>
            <a:off x="3188864" y="1078174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Authorization API Repository:</a:t>
            </a:r>
            <a:endParaRPr lang="ru-RU" sz="1600" dirty="0"/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7566419" y="1023170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Test Process API Repository:</a:t>
            </a:r>
            <a:endParaRPr lang="ru-RU" sz="1600" dirty="0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7636831" y="3594174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Gateway API Repository:</a:t>
            </a:r>
            <a:endParaRPr lang="ru-RU" sz="1600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3159383" y="4305733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CRUD API Repository:</a:t>
            </a:r>
            <a:endParaRPr lang="ru-RU" sz="1600" dirty="0"/>
          </a:p>
        </p:txBody>
      </p:sp>
      <p:pic>
        <p:nvPicPr>
          <p:cNvPr id="13314" name="Picture 2" descr="GitHub Logos and Usage · GitHub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462" y="47402"/>
            <a:ext cx="1199206" cy="119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037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8752" y="60027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Github Webhooks for Jenkins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865" y="1831572"/>
            <a:ext cx="3721221" cy="1679640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694519" y="1398160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Authorization API Webhook:</a:t>
            </a:r>
            <a:endParaRPr lang="ru-RU" sz="1600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559957" y="3800483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CRUD API Webhook:</a:t>
            </a:r>
            <a:endParaRPr lang="ru-RU" sz="16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865" y="4282272"/>
            <a:ext cx="3721221" cy="186967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743" y="1831572"/>
            <a:ext cx="3626994" cy="172185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743" y="4399706"/>
            <a:ext cx="3626994" cy="1752238"/>
          </a:xfrm>
          <a:prstGeom prst="rect">
            <a:avLst/>
          </a:prstGeom>
        </p:spPr>
      </p:pic>
      <p:sp>
        <p:nvSpPr>
          <p:cNvPr id="10" name="Заголовок 1"/>
          <p:cNvSpPr txBox="1">
            <a:spLocks/>
          </p:cNvSpPr>
          <p:nvPr/>
        </p:nvSpPr>
        <p:spPr>
          <a:xfrm>
            <a:off x="6943860" y="3897237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Test Process API Webhook:</a:t>
            </a:r>
            <a:endParaRPr lang="ru-RU" sz="1600" dirty="0"/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6877316" y="1385590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Gateway API Webhook:</a:t>
            </a:r>
            <a:endParaRPr lang="ru-RU" sz="1600" dirty="0"/>
          </a:p>
        </p:txBody>
      </p:sp>
      <p:pic>
        <p:nvPicPr>
          <p:cNvPr id="13" name="Picture 2" descr="GitHub Logos and Usage · GitHu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143" y="0"/>
            <a:ext cx="1199206" cy="119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Icon request: webhooks-icon · Issue #15236 · FortAwesome/Font-Awesome ·  GitHu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464" y="1259233"/>
            <a:ext cx="572339" cy="57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con request: webhooks-icon · Issue #15236 · FortAwesome/Font-Awesome ·  GitHu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226" y="3661556"/>
            <a:ext cx="572339" cy="57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con request: webhooks-icon · Issue #15236 · FortAwesome/Font-Awesome ·  GitHu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887" y="3768650"/>
            <a:ext cx="572339" cy="57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con request: webhooks-icon · Issue #15236 · FortAwesome/Font-Awesome ·  GitHu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042" y="1268886"/>
            <a:ext cx="572339" cy="57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028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Frontend Server</a:t>
            </a: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260468" y="1589142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Frontend GitHub repository:</a:t>
            </a:r>
            <a:endParaRPr lang="ru-RU" sz="16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32" y="2137940"/>
            <a:ext cx="4229100" cy="14478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723" y="2137940"/>
            <a:ext cx="6972300" cy="4133850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6032376" y="1654445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Inside repository:</a:t>
            </a:r>
            <a:endParaRPr lang="ru-RU" sz="1600" dirty="0"/>
          </a:p>
        </p:txBody>
      </p:sp>
      <p:pic>
        <p:nvPicPr>
          <p:cNvPr id="16386" name="Picture 2" descr="PHP логотип PNG коллекция изображений для бесплатного скачивания -  CrazyPNG-PNG изображение скачать бесплатно-CrazyPNG-PNG изображение скачать  бесплатно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236" y="3662693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HP логотип PNG коллекция изображений для бесплатного скачивания -  CrazyPNG-PNG изображение скачать бесплатно-CrazyPNG-PNG изображение скачать  бесплатно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776" y="552467"/>
            <a:ext cx="944771" cy="944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583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3005" y="20207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Configure Frontend Server for nginx: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05" y="1985059"/>
            <a:ext cx="3755803" cy="2860333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4349211" y="1212295"/>
            <a:ext cx="5437183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Second step – configure </a:t>
            </a:r>
            <a:r>
              <a:rPr lang="en-US" sz="1600" b="1" dirty="0" smtClean="0">
                <a:hlinkClick r:id="rId3"/>
              </a:rPr>
              <a:t>www.conf</a:t>
            </a:r>
            <a:r>
              <a:rPr lang="en-US" sz="1600" b="1" dirty="0" smtClean="0"/>
              <a:t> in /etc/php/7.2/fpm/pool.d:</a:t>
            </a:r>
            <a:endParaRPr lang="ru-RU" sz="16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295" y="1659118"/>
            <a:ext cx="4109013" cy="651881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-426298" y="1540611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First step - configure default file:</a:t>
            </a:r>
            <a:endParaRPr lang="ru-RU" sz="16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0468" y="2597582"/>
            <a:ext cx="5058137" cy="1053450"/>
          </a:xfrm>
          <a:prstGeom prst="rect">
            <a:avLst/>
          </a:prstGeom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7067802" y="3807213"/>
            <a:ext cx="5437183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Third step – copy files to /var/www/html:</a:t>
            </a:r>
            <a:endParaRPr lang="ru-RU" sz="160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8178" y="4432774"/>
            <a:ext cx="4222891" cy="2007420"/>
          </a:xfrm>
          <a:prstGeom prst="rect">
            <a:avLst/>
          </a:prstGeom>
        </p:spPr>
      </p:pic>
      <p:sp>
        <p:nvSpPr>
          <p:cNvPr id="11" name="Заголовок 1"/>
          <p:cNvSpPr txBox="1">
            <a:spLocks/>
          </p:cNvSpPr>
          <p:nvPr/>
        </p:nvSpPr>
        <p:spPr>
          <a:xfrm>
            <a:off x="846882" y="4927933"/>
            <a:ext cx="5437183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Fourth step – restart nginx and php-fpm services:</a:t>
            </a:r>
            <a:endParaRPr lang="ru-RU" sz="1600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068" y="5590100"/>
            <a:ext cx="5932810" cy="606123"/>
          </a:xfrm>
          <a:prstGeom prst="rect">
            <a:avLst/>
          </a:prstGeom>
        </p:spPr>
      </p:pic>
      <p:pic>
        <p:nvPicPr>
          <p:cNvPr id="13" name="Picture 2" descr="PHP логотип PNG коллекция изображений для бесплатного скачивания -  CrazyPNG-PNG изображение скачать бесплатно-CrazyPNG-PNG изображение скачать  бесплатно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82" y="204207"/>
            <a:ext cx="944771" cy="944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99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051" y="15829"/>
            <a:ext cx="10515600" cy="701801"/>
          </a:xfrm>
        </p:spPr>
        <p:txBody>
          <a:bodyPr/>
          <a:lstStyle/>
          <a:p>
            <a:pPr algn="ctr"/>
            <a:r>
              <a:rPr lang="en-US" dirty="0" smtClean="0"/>
              <a:t>Work result (path one)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898" y="754782"/>
            <a:ext cx="7124219" cy="2209834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-617281" y="1731308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Main page:</a:t>
            </a:r>
            <a:endParaRPr lang="ru-RU" sz="16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897" y="3130021"/>
            <a:ext cx="7124219" cy="3593939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-574841" y="4546172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Admin page:</a:t>
            </a:r>
            <a:endParaRPr lang="ru-RU" sz="1600" dirty="0"/>
          </a:p>
        </p:txBody>
      </p:sp>
      <p:pic>
        <p:nvPicPr>
          <p:cNvPr id="8" name="Picture 2" descr="PHP логотип PNG коллекция изображений для бесплатного скачивания -  CrazyPNG-PNG изображение скачать бесплатно-CrazyPNG-PNG изображение скачать  бесплатно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936" y="-105657"/>
            <a:ext cx="944771" cy="944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54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47602" y="468863"/>
            <a:ext cx="9144000" cy="78746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Used tools</a:t>
            </a:r>
            <a:endParaRPr lang="ru-RU" dirty="0"/>
          </a:p>
        </p:txBody>
      </p:sp>
      <p:pic>
        <p:nvPicPr>
          <p:cNvPr id="2050" name="Picture 2" descr="Amazon ECS | Digital.a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33" y="2896937"/>
            <a:ext cx="1131426" cy="104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WS Services-Walkthrough · LoginRadius Engineer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74" y="1547420"/>
            <a:ext cx="1203767" cy="97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reating a Windows VM in Azure using Terraform — which way is best? | by  Jack Roper | Mediu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816" y="2591653"/>
            <a:ext cx="1152988" cy="102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Файл:Ansible Logo.png — Вікіпедія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78" y="5540086"/>
            <a:ext cx="1067381" cy="98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Free Github Logo Icon of Glyph style - Available in SVG, PNG, EPS, AI &amp;amp; Icon  font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890" y="1496595"/>
            <a:ext cx="1052813" cy="1023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Free Jenkins Logo Icon of Flat style - Available in SVG, PNG, EPS, AI &amp;amp;  Icon font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969" y="3540683"/>
            <a:ext cx="1157539" cy="115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PHP логотип PNG коллекция изображений для бесплатного скачивания -  CrazyPNG-PNG изображение скачать бесплатно-CrazyPNG-PNG изображение скачать  бесплатно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148" y="4581769"/>
            <a:ext cx="1236360" cy="79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Dot net Logo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959" y="5631747"/>
            <a:ext cx="1198717" cy="104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Solutions - AWS - RDS - Qwinix.i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44" y="4189877"/>
            <a:ext cx="1681769" cy="102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Заголовок 1"/>
          <p:cNvSpPr txBox="1">
            <a:spLocks/>
          </p:cNvSpPr>
          <p:nvPr/>
        </p:nvSpPr>
        <p:spPr>
          <a:xfrm>
            <a:off x="1815041" y="3231671"/>
            <a:ext cx="3651785" cy="3850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- for</a:t>
            </a:r>
            <a:r>
              <a:rPr lang="ru-RU" sz="1600" dirty="0" smtClean="0"/>
              <a:t> </a:t>
            </a:r>
            <a:r>
              <a:rPr lang="en-US" sz="1600" dirty="0" smtClean="0"/>
              <a:t>run microservice architecture. </a:t>
            </a:r>
            <a:endParaRPr lang="ru-RU" sz="1600" dirty="0"/>
          </a:p>
        </p:txBody>
      </p:sp>
      <p:sp>
        <p:nvSpPr>
          <p:cNvPr id="20" name="Заголовок 1"/>
          <p:cNvSpPr txBox="1">
            <a:spLocks/>
          </p:cNvSpPr>
          <p:nvPr/>
        </p:nvSpPr>
        <p:spPr>
          <a:xfrm>
            <a:off x="1213157" y="1898380"/>
            <a:ext cx="3651785" cy="3850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- </a:t>
            </a:r>
            <a:r>
              <a:rPr lang="en-US" sz="1600" dirty="0"/>
              <a:t>f</a:t>
            </a:r>
            <a:r>
              <a:rPr lang="en-US" sz="1600" dirty="0" smtClean="0"/>
              <a:t>or hosting servers.</a:t>
            </a:r>
            <a:endParaRPr lang="ru-RU" sz="1600" dirty="0"/>
          </a:p>
        </p:txBody>
      </p:sp>
      <p:sp>
        <p:nvSpPr>
          <p:cNvPr id="21" name="Заголовок 1"/>
          <p:cNvSpPr txBox="1">
            <a:spLocks/>
          </p:cNvSpPr>
          <p:nvPr/>
        </p:nvSpPr>
        <p:spPr>
          <a:xfrm>
            <a:off x="1509183" y="5914096"/>
            <a:ext cx="3938187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- for remote configuring servers. </a:t>
            </a:r>
            <a:endParaRPr lang="ru-RU" sz="1600" dirty="0"/>
          </a:p>
        </p:txBody>
      </p:sp>
      <p:sp>
        <p:nvSpPr>
          <p:cNvPr id="22" name="Заголовок 1"/>
          <p:cNvSpPr txBox="1">
            <a:spLocks/>
          </p:cNvSpPr>
          <p:nvPr/>
        </p:nvSpPr>
        <p:spPr>
          <a:xfrm>
            <a:off x="2081415" y="4585109"/>
            <a:ext cx="3938187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- for</a:t>
            </a:r>
            <a:r>
              <a:rPr lang="ru-RU" sz="1600" dirty="0" smtClean="0"/>
              <a:t> </a:t>
            </a:r>
            <a:r>
              <a:rPr lang="en-US" sz="1600" dirty="0" smtClean="0"/>
              <a:t>store users and tests password and data. </a:t>
            </a:r>
            <a:endParaRPr lang="ru-RU" sz="1600" dirty="0"/>
          </a:p>
        </p:txBody>
      </p:sp>
      <p:sp>
        <p:nvSpPr>
          <p:cNvPr id="23" name="Заголовок 1"/>
          <p:cNvSpPr txBox="1">
            <a:spLocks/>
          </p:cNvSpPr>
          <p:nvPr/>
        </p:nvSpPr>
        <p:spPr>
          <a:xfrm>
            <a:off x="7138317" y="6001797"/>
            <a:ext cx="3938187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- for</a:t>
            </a:r>
            <a:r>
              <a:rPr lang="ru-RU" sz="1600" dirty="0" smtClean="0"/>
              <a:t> </a:t>
            </a:r>
            <a:r>
              <a:rPr lang="en-US" sz="1600" dirty="0" smtClean="0"/>
              <a:t>creating backend API’s.</a:t>
            </a:r>
            <a:endParaRPr lang="ru-RU" sz="1600" dirty="0"/>
          </a:p>
        </p:txBody>
      </p:sp>
      <p:sp>
        <p:nvSpPr>
          <p:cNvPr id="24" name="Заголовок 1"/>
          <p:cNvSpPr txBox="1">
            <a:spLocks/>
          </p:cNvSpPr>
          <p:nvPr/>
        </p:nvSpPr>
        <p:spPr>
          <a:xfrm>
            <a:off x="7803568" y="4970144"/>
            <a:ext cx="4388432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- for</a:t>
            </a:r>
            <a:r>
              <a:rPr lang="ru-RU" sz="1600" dirty="0" smtClean="0"/>
              <a:t> </a:t>
            </a:r>
            <a:r>
              <a:rPr lang="en-US" sz="1600" dirty="0" smtClean="0"/>
              <a:t>creating site’s frontend and connecting API to him.</a:t>
            </a:r>
            <a:endParaRPr lang="ru-RU" sz="1600" dirty="0"/>
          </a:p>
        </p:txBody>
      </p:sp>
      <p:sp>
        <p:nvSpPr>
          <p:cNvPr id="25" name="Заголовок 1"/>
          <p:cNvSpPr txBox="1">
            <a:spLocks/>
          </p:cNvSpPr>
          <p:nvPr/>
        </p:nvSpPr>
        <p:spPr>
          <a:xfrm>
            <a:off x="6538959" y="3938491"/>
            <a:ext cx="3938187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- for</a:t>
            </a:r>
            <a:r>
              <a:rPr lang="ru-RU" sz="1600" dirty="0" smtClean="0"/>
              <a:t> </a:t>
            </a:r>
            <a:r>
              <a:rPr lang="en-US" sz="1600" dirty="0" smtClean="0"/>
              <a:t>CI/CD.</a:t>
            </a:r>
            <a:endParaRPr lang="ru-RU" sz="1600" dirty="0"/>
          </a:p>
        </p:txBody>
      </p:sp>
      <p:sp>
        <p:nvSpPr>
          <p:cNvPr id="26" name="Заголовок 1"/>
          <p:cNvSpPr txBox="1">
            <a:spLocks/>
          </p:cNvSpPr>
          <p:nvPr/>
        </p:nvSpPr>
        <p:spPr>
          <a:xfrm>
            <a:off x="7268972" y="2801923"/>
            <a:ext cx="4814195" cy="586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- for</a:t>
            </a:r>
            <a:r>
              <a:rPr lang="ru-RU" sz="1600" dirty="0" smtClean="0"/>
              <a:t> </a:t>
            </a:r>
            <a:r>
              <a:rPr lang="en-US" sz="1600" dirty="0" smtClean="0"/>
              <a:t>creating servers in the cloud and configure securing groups.</a:t>
            </a:r>
            <a:endParaRPr lang="ru-RU" sz="1600" dirty="0"/>
          </a:p>
        </p:txBody>
      </p:sp>
      <p:sp>
        <p:nvSpPr>
          <p:cNvPr id="27" name="Заголовок 1"/>
          <p:cNvSpPr txBox="1">
            <a:spLocks/>
          </p:cNvSpPr>
          <p:nvPr/>
        </p:nvSpPr>
        <p:spPr>
          <a:xfrm>
            <a:off x="6444114" y="1591759"/>
            <a:ext cx="4814195" cy="586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- for</a:t>
            </a:r>
            <a:r>
              <a:rPr lang="ru-RU" sz="1600" dirty="0" smtClean="0"/>
              <a:t> </a:t>
            </a:r>
            <a:r>
              <a:rPr lang="en-US" sz="1600" dirty="0" smtClean="0"/>
              <a:t>store backend and frontend.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298527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Work result (path two)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933" y="1542576"/>
            <a:ext cx="8557549" cy="248805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-524684" y="2356341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User page with tests:</a:t>
            </a:r>
            <a:endParaRPr lang="ru-RU" sz="16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932" y="4441785"/>
            <a:ext cx="8617353" cy="2173147"/>
          </a:xfrm>
          <a:prstGeom prst="rect">
            <a:avLst/>
          </a:prstGeom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-441732" y="5199855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Tests page:</a:t>
            </a:r>
            <a:endParaRPr lang="ru-RU" sz="1600" dirty="0"/>
          </a:p>
        </p:txBody>
      </p:sp>
      <p:pic>
        <p:nvPicPr>
          <p:cNvPr id="9" name="Picture 2" descr="PHP логотип PNG коллекция изображений для бесплатного скачивания -  CrazyPNG-PNG изображение скачать бесплатно-CrazyPNG-PNG изображение скачать  бесплатно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636" y="182330"/>
            <a:ext cx="944771" cy="944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069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RDS Database (Microsoft SQL)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08" y="2114348"/>
            <a:ext cx="2629805" cy="1676887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84915" y="1774094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Database in SSMS:</a:t>
            </a:r>
            <a:endParaRPr lang="ru-RU" sz="16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923" y="2159129"/>
            <a:ext cx="2962275" cy="1905000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4300029" y="1690688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CRUD database tables:</a:t>
            </a:r>
            <a:endParaRPr lang="ru-RU" sz="1600" dirty="0"/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7953780" y="1726432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Admin database tables:</a:t>
            </a:r>
            <a:endParaRPr lang="ru-RU" sz="16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7065" y="2242535"/>
            <a:ext cx="3195223" cy="398941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681464"/>
            <a:ext cx="2790825" cy="1552575"/>
          </a:xfrm>
          <a:prstGeom prst="rect">
            <a:avLst/>
          </a:prstGeom>
        </p:spPr>
      </p:pic>
      <p:sp>
        <p:nvSpPr>
          <p:cNvPr id="11" name="Заголовок 1"/>
          <p:cNvSpPr txBox="1">
            <a:spLocks/>
          </p:cNvSpPr>
          <p:nvPr/>
        </p:nvSpPr>
        <p:spPr>
          <a:xfrm>
            <a:off x="5056527" y="4298520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User database tables:</a:t>
            </a:r>
            <a:endParaRPr lang="ru-RU" sz="1600" dirty="0"/>
          </a:p>
        </p:txBody>
      </p:sp>
      <p:pic>
        <p:nvPicPr>
          <p:cNvPr id="17414" name="Picture 6" descr="Файл:Microsoft SQL Server Logo.png — Вікіпедія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488" y="1102556"/>
            <a:ext cx="1499604" cy="4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6" descr="Solutions - AWS - RDS - Qwinix.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23" y="87608"/>
            <a:ext cx="1681769" cy="102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15" y="4381926"/>
            <a:ext cx="5793702" cy="2384737"/>
          </a:xfrm>
          <a:prstGeom prst="rect">
            <a:avLst/>
          </a:prstGeom>
        </p:spPr>
      </p:pic>
      <p:sp>
        <p:nvSpPr>
          <p:cNvPr id="14" name="Заголовок 1"/>
          <p:cNvSpPr txBox="1">
            <a:spLocks/>
          </p:cNvSpPr>
          <p:nvPr/>
        </p:nvSpPr>
        <p:spPr>
          <a:xfrm>
            <a:off x="350676" y="4002828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Database in AWS RDS: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317130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6625" y="184"/>
            <a:ext cx="10515600" cy="920004"/>
          </a:xfrm>
        </p:spPr>
        <p:txBody>
          <a:bodyPr/>
          <a:lstStyle/>
          <a:p>
            <a:pPr algn="ctr"/>
            <a:r>
              <a:rPr lang="en-US" dirty="0" smtClean="0"/>
              <a:t>Swagger</a:t>
            </a:r>
            <a:endParaRPr lang="ru-RU" dirty="0"/>
          </a:p>
        </p:txBody>
      </p:sp>
      <p:pic>
        <p:nvPicPr>
          <p:cNvPr id="21506" name="Picture 2" descr="swagger Archives - STACKJAV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635" y="48700"/>
            <a:ext cx="1067161" cy="106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618" y="1514509"/>
            <a:ext cx="10365129" cy="5282682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3644130" y="1129474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Swagger for graphic documentation API: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38972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1689904" y="2887884"/>
            <a:ext cx="8999316" cy="89125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 smtClean="0"/>
              <a:t>Thanks for you attentions!</a:t>
            </a:r>
            <a:endParaRPr lang="ru-RU" sz="4400" dirty="0"/>
          </a:p>
        </p:txBody>
      </p:sp>
      <p:pic>
        <p:nvPicPr>
          <p:cNvPr id="22532" name="Picture 4" descr="devops-logo - Cesium Company : ISO Certification, Accreditation, Training &amp;amp;  Cours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782" y="1021751"/>
            <a:ext cx="3623559" cy="186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8767566" y="5913655"/>
            <a:ext cx="3651785" cy="3850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Project by Vlad Hundarchuk</a:t>
            </a:r>
            <a:endParaRPr lang="ru-RU" sz="1600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8767567" y="6298690"/>
            <a:ext cx="3651785" cy="3850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Github: https://github.com/Vladoffz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10872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Project infrastructure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4319"/>
            <a:ext cx="12192000" cy="572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43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Instances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69222"/>
            <a:ext cx="10515600" cy="2259839"/>
          </a:xfrm>
          <a:prstGeom prst="rect">
            <a:avLst/>
          </a:prstGeom>
        </p:spPr>
      </p:pic>
      <p:pic>
        <p:nvPicPr>
          <p:cNvPr id="3074" name="Picture 2" descr="Components of AWS EC2 | by AWS and More | Mediu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135" y="663318"/>
            <a:ext cx="1080055" cy="607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309648" y="4244512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Ansible Server </a:t>
            </a:r>
            <a:r>
              <a:rPr lang="en-US" sz="1600" dirty="0" smtClean="0"/>
              <a:t>– server for configure other servers.</a:t>
            </a:r>
            <a:endParaRPr lang="ru-RU" sz="1600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309648" y="5044998"/>
            <a:ext cx="5043643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Frontend Server </a:t>
            </a:r>
            <a:r>
              <a:rPr lang="en-US" sz="1600" dirty="0" smtClean="0"/>
              <a:t>– server for host the frontend(using nginx).</a:t>
            </a:r>
            <a:endParaRPr lang="ru-RU" sz="1600" dirty="0"/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233731" y="5833644"/>
            <a:ext cx="4769459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Terraform Server </a:t>
            </a:r>
            <a:r>
              <a:rPr lang="en-US" sz="1600" dirty="0" smtClean="0"/>
              <a:t>– server for creating other instances.</a:t>
            </a:r>
            <a:endParaRPr lang="ru-RU" sz="1600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5989643" y="4648123"/>
            <a:ext cx="4797962" cy="3850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Jenkins Server </a:t>
            </a:r>
            <a:r>
              <a:rPr lang="en-US" sz="1600" dirty="0" smtClean="0"/>
              <a:t>– server for CI/CD and Jenkins.</a:t>
            </a:r>
            <a:endParaRPr lang="ru-RU" sz="1600" dirty="0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6186554" y="5448609"/>
            <a:ext cx="4224874" cy="3850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ECS Server </a:t>
            </a:r>
            <a:r>
              <a:rPr lang="en-US" sz="1600" dirty="0" smtClean="0"/>
              <a:t>– microservice cluster instance.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334930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60337" y="46038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Terraform</a:t>
            </a: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-338534" y="1272096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Jenkins Server:</a:t>
            </a:r>
            <a:endParaRPr lang="ru-RU" sz="1600" dirty="0"/>
          </a:p>
        </p:txBody>
      </p:sp>
      <p:pic>
        <p:nvPicPr>
          <p:cNvPr id="5122" name="Picture 2" descr="Terraform Logos - Terraform by HashiCorp | Logos, Square logo, Brand  guidelin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56" y="249161"/>
            <a:ext cx="787380" cy="78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14" y="1690688"/>
            <a:ext cx="3556395" cy="4903854"/>
          </a:xfrm>
          <a:prstGeom prst="rect">
            <a:avLst/>
          </a:prstGeom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3545502" y="1239663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Ansible Server:</a:t>
            </a:r>
            <a:endParaRPr lang="ru-RU" sz="16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9484" y="1689565"/>
            <a:ext cx="3460830" cy="4903855"/>
          </a:xfrm>
          <a:prstGeom prst="rect">
            <a:avLst/>
          </a:prstGeom>
        </p:spPr>
      </p:pic>
      <p:sp>
        <p:nvSpPr>
          <p:cNvPr id="11" name="Заголовок 1"/>
          <p:cNvSpPr txBox="1">
            <a:spLocks/>
          </p:cNvSpPr>
          <p:nvPr/>
        </p:nvSpPr>
        <p:spPr>
          <a:xfrm>
            <a:off x="7701542" y="1239664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Frontend Server:</a:t>
            </a:r>
            <a:endParaRPr lang="ru-RU" sz="160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9841" y="1690688"/>
            <a:ext cx="3416096" cy="490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690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2412" y="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Ansible</a:t>
            </a: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417774" y="1100651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Configure Frontend </a:t>
            </a:r>
            <a:r>
              <a:rPr lang="en-US" sz="1600" b="1" dirty="0" smtClean="0"/>
              <a:t>Server</a:t>
            </a:r>
            <a:r>
              <a:rPr lang="uk-UA" sz="1600" b="1" dirty="0" smtClean="0"/>
              <a:t>:</a:t>
            </a:r>
            <a:endParaRPr lang="ru-RU" sz="1600" dirty="0"/>
          </a:p>
        </p:txBody>
      </p:sp>
      <p:pic>
        <p:nvPicPr>
          <p:cNvPr id="4098" name="Picture 2" descr="Just Enough Python for Ansible, пост-список со ссылками на ресурсы для  изучения Питона | Back-end администрирование и управление конфигурациями по  русски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624" y="340157"/>
            <a:ext cx="645248" cy="64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6642927" y="986461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Configure Jenkins </a:t>
            </a:r>
            <a:r>
              <a:rPr lang="en-US" sz="1600" b="1" dirty="0" smtClean="0"/>
              <a:t>Server</a:t>
            </a:r>
            <a:r>
              <a:rPr lang="uk-UA" sz="1600" b="1" dirty="0" smtClean="0"/>
              <a:t>:</a:t>
            </a:r>
            <a:endParaRPr lang="ru-RU" sz="16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976" y="1371496"/>
            <a:ext cx="5942937" cy="318864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774" y="1645809"/>
            <a:ext cx="4133850" cy="4581525"/>
          </a:xfrm>
          <a:prstGeom prst="rect">
            <a:avLst/>
          </a:prstGeom>
        </p:spPr>
      </p:pic>
      <p:sp>
        <p:nvSpPr>
          <p:cNvPr id="11" name="Заголовок 1"/>
          <p:cNvSpPr txBox="1">
            <a:spLocks/>
          </p:cNvSpPr>
          <p:nvPr/>
        </p:nvSpPr>
        <p:spPr>
          <a:xfrm>
            <a:off x="6642927" y="4638838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Hosts </a:t>
            </a:r>
            <a:r>
              <a:rPr lang="en-US" sz="1600" b="1" dirty="0" smtClean="0"/>
              <a:t>file</a:t>
            </a:r>
            <a:r>
              <a:rPr lang="uk-UA" sz="1600" b="1" dirty="0" smtClean="0"/>
              <a:t>:</a:t>
            </a:r>
            <a:endParaRPr lang="ru-RU" sz="160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6292" y="5023873"/>
            <a:ext cx="2852027" cy="170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002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54911" y="46821"/>
            <a:ext cx="11307502" cy="83682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Amazon ECR Dockerfiles (Elastic Container Registry)</a:t>
            </a:r>
            <a:endParaRPr lang="ru-RU" dirty="0"/>
          </a:p>
        </p:txBody>
      </p:sp>
      <p:pic>
        <p:nvPicPr>
          <p:cNvPr id="6148" name="Picture 4" descr="Synopsys Integrates with Amazon Web Services &amp;amp; Tool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875"/>
            <a:ext cx="1047853" cy="62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3970126" y="998230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Authorization API </a:t>
            </a:r>
            <a:r>
              <a:rPr lang="en-US" sz="1600" b="1" dirty="0" smtClean="0"/>
              <a:t>Dockerfile</a:t>
            </a:r>
            <a:r>
              <a:rPr lang="uk-UA" sz="1600" b="1" dirty="0" smtClean="0"/>
              <a:t>:</a:t>
            </a:r>
            <a:endParaRPr lang="ru-RU" sz="1600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7855376" y="1035348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Process API </a:t>
            </a:r>
            <a:r>
              <a:rPr lang="en-US" sz="1600" b="1" dirty="0" smtClean="0"/>
              <a:t>Dockerfile</a:t>
            </a:r>
            <a:r>
              <a:rPr lang="uk-UA" sz="1600" b="1" dirty="0" smtClean="0"/>
              <a:t>:</a:t>
            </a:r>
            <a:endParaRPr lang="ru-RU" sz="16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913" y="1486564"/>
            <a:ext cx="3363463" cy="261376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3503" y="1486563"/>
            <a:ext cx="3366847" cy="2613768"/>
          </a:xfrm>
          <a:prstGeom prst="rect">
            <a:avLst/>
          </a:prstGeom>
        </p:spPr>
      </p:pic>
      <p:sp>
        <p:nvSpPr>
          <p:cNvPr id="10" name="Заголовок 1"/>
          <p:cNvSpPr txBox="1">
            <a:spLocks/>
          </p:cNvSpPr>
          <p:nvPr/>
        </p:nvSpPr>
        <p:spPr>
          <a:xfrm>
            <a:off x="-110179" y="1035349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Gateway API </a:t>
            </a:r>
            <a:r>
              <a:rPr lang="en-US" sz="1600" b="1" dirty="0" smtClean="0"/>
              <a:t>Dockerfile</a:t>
            </a:r>
            <a:r>
              <a:rPr lang="uk-UA" sz="1600" b="1" dirty="0" smtClean="0"/>
              <a:t>:</a:t>
            </a:r>
            <a:endParaRPr lang="ru-RU" sz="16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50" y="1534754"/>
            <a:ext cx="3305236" cy="2517387"/>
          </a:xfrm>
          <a:prstGeom prst="rect">
            <a:avLst/>
          </a:prstGeom>
        </p:spPr>
      </p:pic>
      <p:sp>
        <p:nvSpPr>
          <p:cNvPr id="12" name="Заголовок 1"/>
          <p:cNvSpPr txBox="1">
            <a:spLocks/>
          </p:cNvSpPr>
          <p:nvPr/>
        </p:nvSpPr>
        <p:spPr>
          <a:xfrm>
            <a:off x="7855376" y="4052141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CRUD API </a:t>
            </a:r>
            <a:r>
              <a:rPr lang="en-US" sz="1600" b="1" dirty="0" smtClean="0"/>
              <a:t>Dockerfile</a:t>
            </a:r>
            <a:r>
              <a:rPr lang="uk-UA" sz="1600" b="1" dirty="0" smtClean="0"/>
              <a:t>:</a:t>
            </a:r>
            <a:endParaRPr lang="ru-RU" sz="16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3503" y="4437176"/>
            <a:ext cx="3402957" cy="2323214"/>
          </a:xfrm>
          <a:prstGeom prst="rect">
            <a:avLst/>
          </a:prstGeom>
        </p:spPr>
      </p:pic>
      <p:pic>
        <p:nvPicPr>
          <p:cNvPr id="6152" name="Picture 8" descr="Docker, часть 3 – создание образов при помощи Dockerfil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65" y="4511636"/>
            <a:ext cx="6778393" cy="197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27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6074" y="-69862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ECR Repositories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21" y="2979385"/>
            <a:ext cx="3246699" cy="1911607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-100769" y="2433749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Repositories</a:t>
            </a:r>
            <a:r>
              <a:rPr lang="uk-UA" sz="1600" b="1" dirty="0" smtClean="0"/>
              <a:t>:</a:t>
            </a:r>
            <a:endParaRPr lang="ru-RU" sz="1600" dirty="0"/>
          </a:p>
        </p:txBody>
      </p:sp>
      <p:sp>
        <p:nvSpPr>
          <p:cNvPr id="6" name="AutoShape 2" descr="Creating an ECR Repository - beta.awsdocs.co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pic>
        <p:nvPicPr>
          <p:cNvPr id="7172" name="Picture 4" descr="AWS – Setting Up and Pushing to Elastic Container Registry – tinfoilciph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568" y="124777"/>
            <a:ext cx="915083" cy="91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005" y="1669239"/>
            <a:ext cx="3606549" cy="2620292"/>
          </a:xfrm>
          <a:prstGeom prst="rect">
            <a:avLst/>
          </a:prstGeom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4314219" y="1206672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Authorization API </a:t>
            </a:r>
            <a:r>
              <a:rPr lang="en-US" sz="1600" b="1" dirty="0" smtClean="0"/>
              <a:t>builds</a:t>
            </a:r>
            <a:r>
              <a:rPr lang="uk-UA" sz="1600" b="1" dirty="0" smtClean="0"/>
              <a:t>:</a:t>
            </a:r>
            <a:endParaRPr lang="ru-RU" sz="1600" dirty="0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4013526" y="4430896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CRUD API </a:t>
            </a:r>
            <a:r>
              <a:rPr lang="en-US" sz="1600" b="1" dirty="0" smtClean="0"/>
              <a:t>builds</a:t>
            </a:r>
            <a:r>
              <a:rPr lang="uk-UA" sz="1600" b="1" dirty="0" smtClean="0"/>
              <a:t>:</a:t>
            </a:r>
            <a:endParaRPr lang="ru-RU" sz="16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116" y="4947836"/>
            <a:ext cx="3174031" cy="1788629"/>
          </a:xfrm>
          <a:prstGeom prst="rect">
            <a:avLst/>
          </a:prstGeom>
        </p:spPr>
      </p:pic>
      <p:sp>
        <p:nvSpPr>
          <p:cNvPr id="12" name="Заголовок 1"/>
          <p:cNvSpPr txBox="1">
            <a:spLocks/>
          </p:cNvSpPr>
          <p:nvPr/>
        </p:nvSpPr>
        <p:spPr>
          <a:xfrm>
            <a:off x="7784964" y="1206671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Test Process API </a:t>
            </a:r>
            <a:r>
              <a:rPr lang="en-US" sz="1600" b="1" dirty="0" smtClean="0"/>
              <a:t>builds</a:t>
            </a:r>
            <a:r>
              <a:rPr lang="uk-UA" sz="1600" b="1" dirty="0" smtClean="0"/>
              <a:t>:</a:t>
            </a:r>
            <a:endParaRPr lang="ru-RU" sz="1600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9339" y="1669239"/>
            <a:ext cx="3160499" cy="2620292"/>
          </a:xfrm>
          <a:prstGeom prst="rect">
            <a:avLst/>
          </a:prstGeom>
        </p:spPr>
      </p:pic>
      <p:sp>
        <p:nvSpPr>
          <p:cNvPr id="14" name="Заголовок 1"/>
          <p:cNvSpPr txBox="1">
            <a:spLocks/>
          </p:cNvSpPr>
          <p:nvPr/>
        </p:nvSpPr>
        <p:spPr>
          <a:xfrm>
            <a:off x="7939273" y="4422901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Gateway API </a:t>
            </a:r>
            <a:r>
              <a:rPr lang="en-US" sz="1600" b="1" dirty="0" smtClean="0"/>
              <a:t>builds</a:t>
            </a:r>
            <a:r>
              <a:rPr lang="uk-UA" sz="1600" b="1" dirty="0" smtClean="0"/>
              <a:t>:</a:t>
            </a:r>
            <a:endParaRPr lang="ru-RU" sz="1600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5643" y="4947836"/>
            <a:ext cx="3014296" cy="1788629"/>
          </a:xfrm>
          <a:prstGeom prst="rect">
            <a:avLst/>
          </a:prstGeom>
        </p:spPr>
      </p:pic>
      <p:pic>
        <p:nvPicPr>
          <p:cNvPr id="7174" name="Picture 6" descr="Docker Logos | Docker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11" y="2478890"/>
            <a:ext cx="1146577" cy="29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29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09263" y="-618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ECS Task definitions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636" y="1961909"/>
            <a:ext cx="3664970" cy="1714438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473919" y="1509125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Task </a:t>
            </a:r>
            <a:r>
              <a:rPr lang="en-US" sz="1600" b="1" dirty="0" smtClean="0"/>
              <a:t>definitions</a:t>
            </a:r>
            <a:r>
              <a:rPr lang="ru-RU" sz="1600" b="1" dirty="0" smtClean="0"/>
              <a:t>:</a:t>
            </a:r>
            <a:endParaRPr lang="ru-RU" sz="16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699" y="1803198"/>
            <a:ext cx="3773713" cy="2330554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5822387" y="1294242"/>
            <a:ext cx="550247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Task definition revisions ( Jenkins CD create new </a:t>
            </a:r>
            <a:r>
              <a:rPr lang="en-US" sz="1600" b="1" dirty="0" smtClean="0"/>
              <a:t>revision)</a:t>
            </a:r>
            <a:r>
              <a:rPr lang="uk-UA" sz="1600" b="1" dirty="0"/>
              <a:t>:</a:t>
            </a:r>
            <a:endParaRPr lang="ru-RU" sz="16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49" y="5105139"/>
            <a:ext cx="4884516" cy="807853"/>
          </a:xfrm>
          <a:prstGeom prst="rect">
            <a:avLst/>
          </a:prstGeom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-291939" y="4584607"/>
            <a:ext cx="550247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Containers inside task </a:t>
            </a:r>
            <a:r>
              <a:rPr lang="en-US" sz="1600" b="1" dirty="0" smtClean="0"/>
              <a:t>definition</a:t>
            </a:r>
            <a:r>
              <a:rPr lang="ru-RU" sz="1600" b="1" dirty="0" smtClean="0"/>
              <a:t>:</a:t>
            </a:r>
            <a:endParaRPr lang="ru-RU" sz="1600" dirty="0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6140048" y="4392089"/>
            <a:ext cx="550247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Load </a:t>
            </a:r>
            <a:r>
              <a:rPr lang="en-US" sz="1600" b="1" dirty="0"/>
              <a:t>B</a:t>
            </a:r>
            <a:r>
              <a:rPr lang="en-US" sz="1600" b="1" dirty="0" smtClean="0"/>
              <a:t>alancer</a:t>
            </a:r>
            <a:r>
              <a:rPr lang="ru-RU" sz="1600" b="1" dirty="0" smtClean="0"/>
              <a:t>:</a:t>
            </a:r>
            <a:endParaRPr lang="ru-RU" sz="1600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1788" y="4901045"/>
            <a:ext cx="5578996" cy="1308772"/>
          </a:xfrm>
          <a:prstGeom prst="rect">
            <a:avLst/>
          </a:prstGeom>
        </p:spPr>
      </p:pic>
      <p:pic>
        <p:nvPicPr>
          <p:cNvPr id="9218" name="Picture 2" descr="Amazon EC2 Container Service - Reviews, Pros &amp;amp; Cons | Companies using Amazon  EC2 Container Servic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734" y="264717"/>
            <a:ext cx="672296" cy="672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48250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456</Words>
  <Application>Microsoft Office PowerPoint</Application>
  <PresentationFormat>Широкоэкранный</PresentationFormat>
  <Paragraphs>99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Тема Office</vt:lpstr>
      <vt:lpstr>Students testing application</vt:lpstr>
      <vt:lpstr>Used tools</vt:lpstr>
      <vt:lpstr>Project infrastructure</vt:lpstr>
      <vt:lpstr>Instances</vt:lpstr>
      <vt:lpstr>Terraform</vt:lpstr>
      <vt:lpstr>Ansible</vt:lpstr>
      <vt:lpstr>Amazon ECR Dockerfiles (Elastic Container Registry)</vt:lpstr>
      <vt:lpstr>ECR Repositories</vt:lpstr>
      <vt:lpstr>ECS Task definitions</vt:lpstr>
      <vt:lpstr>Task Containers</vt:lpstr>
      <vt:lpstr>ECS Cluster</vt:lpstr>
      <vt:lpstr>Jenkins scripts</vt:lpstr>
      <vt:lpstr>Jenkins Jobs (Path one)</vt:lpstr>
      <vt:lpstr>Jenkins Jobs (Path two)</vt:lpstr>
      <vt:lpstr>Github Repositories</vt:lpstr>
      <vt:lpstr>Github Webhooks for Jenkins</vt:lpstr>
      <vt:lpstr>Frontend Server</vt:lpstr>
      <vt:lpstr>Configure Frontend Server for nginx:</vt:lpstr>
      <vt:lpstr>Work result (path one)</vt:lpstr>
      <vt:lpstr>Work result (path two)</vt:lpstr>
      <vt:lpstr>RDS Database (Microsoft SQL)</vt:lpstr>
      <vt:lpstr>Swagger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</dc:creator>
  <cp:lastModifiedBy>С</cp:lastModifiedBy>
  <cp:revision>49</cp:revision>
  <dcterms:created xsi:type="dcterms:W3CDTF">2021-06-10T17:19:32Z</dcterms:created>
  <dcterms:modified xsi:type="dcterms:W3CDTF">2021-06-11T20:43:38Z</dcterms:modified>
</cp:coreProperties>
</file>